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73" r:id="rId5"/>
    <p:sldId id="277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70" r:id="rId14"/>
    <p:sldId id="2076137353" r:id="rId15"/>
    <p:sldId id="271" r:id="rId16"/>
    <p:sldId id="269" r:id="rId17"/>
    <p:sldId id="272" r:id="rId18"/>
    <p:sldId id="274" r:id="rId19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1pPr>
    <a:lvl2pPr marL="0" marR="0" indent="4572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2pPr>
    <a:lvl3pPr marL="0" marR="0" indent="9144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3pPr>
    <a:lvl4pPr marL="0" marR="0" indent="13716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4pPr>
    <a:lvl5pPr marL="0" marR="0" indent="18288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5pPr>
    <a:lvl6pPr marL="0" marR="0" indent="22860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6pPr>
    <a:lvl7pPr marL="0" marR="0" indent="27432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7pPr>
    <a:lvl8pPr marL="0" marR="0" indent="32004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8pPr>
    <a:lvl9pPr marL="0" marR="0" indent="3657600" algn="l" defTabSz="16255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5A"/>
        </a:solidFill>
        <a:effectLst/>
        <a:uFillTx/>
        <a:latin typeface="+mn-lt"/>
        <a:ea typeface="+mn-ea"/>
        <a:cs typeface="+mn-cs"/>
        <a:sym typeface="Aino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1" d="100"/>
          <a:sy n="9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12990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8" y="-1776493"/>
            <a:ext cx="15153501" cy="12054465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804331" y="783330"/>
            <a:ext cx="13088284" cy="414600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7600" spc="-152">
                <a:solidFill>
                  <a:srgbClr val="FFFFFF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Section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04333" y="5187993"/>
            <a:ext cx="9627425" cy="7192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0278FF"/>
                </a:solidFill>
              </a:defRPr>
            </a:lvl1pPr>
            <a:lvl2pPr>
              <a:defRPr sz="3000">
                <a:solidFill>
                  <a:srgbClr val="0278FF"/>
                </a:solidFill>
              </a:defRPr>
            </a:lvl2pPr>
            <a:lvl3pPr>
              <a:defRPr sz="3000">
                <a:solidFill>
                  <a:srgbClr val="0278FF"/>
                </a:solidFill>
              </a:defRPr>
            </a:lvl3pPr>
            <a:lvl4pPr>
              <a:defRPr sz="3000">
                <a:solidFill>
                  <a:srgbClr val="0278FF"/>
                </a:solidFill>
              </a:defRPr>
            </a:lvl4pPr>
            <a:lvl5pPr>
              <a:defRPr sz="3000">
                <a:solidFill>
                  <a:srgbClr val="0278FF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innotrepp_normal_white.svg" descr="innotrepp_normal_white.svg"/>
          <p:cNvPicPr>
            <a:picLocks noChangeAspect="1"/>
          </p:cNvPicPr>
          <p:nvPr/>
        </p:nvPicPr>
        <p:blipFill>
          <a:blip r:embed="rId3"/>
          <a:srcRect l="151" r="151"/>
          <a:stretch>
            <a:fillRect/>
          </a:stretch>
        </p:blipFill>
        <p:spPr>
          <a:xfrm>
            <a:off x="612564" y="7054598"/>
            <a:ext cx="3379212" cy="1718352"/>
          </a:xfrm>
          <a:prstGeom prst="rect">
            <a:avLst/>
          </a:prstGeom>
          <a:ln w="3175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98883" y="8731955"/>
            <a:ext cx="249903" cy="241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ark"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8" y="-1776493"/>
            <a:ext cx="15153501" cy="12054465"/>
          </a:xfrm>
          <a:prstGeom prst="rect">
            <a:avLst/>
          </a:prstGeom>
          <a:ln w="3175">
            <a:miter lim="400000"/>
          </a:ln>
        </p:spPr>
      </p:pic>
      <p:sp>
        <p:nvSpPr>
          <p:cNvPr id="105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804331" y="2498996"/>
            <a:ext cx="13088284" cy="414600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7600" spc="-152">
                <a:solidFill>
                  <a:srgbClr val="FFFFFF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Section Title</a:t>
            </a:r>
          </a:p>
        </p:txBody>
      </p:sp>
      <p:pic>
        <p:nvPicPr>
          <p:cNvPr id="106" name="innotrepp_normal_white.png" descr="innotrepp_normal_white.png"/>
          <p:cNvPicPr>
            <a:picLocks noChangeAspect="1"/>
          </p:cNvPicPr>
          <p:nvPr/>
        </p:nvPicPr>
        <p:blipFill>
          <a:blip r:embed="rId3"/>
          <a:srcRect l="92" r="92"/>
          <a:stretch>
            <a:fillRect/>
          </a:stretch>
        </p:blipFill>
        <p:spPr>
          <a:xfrm>
            <a:off x="722393" y="7711354"/>
            <a:ext cx="2233707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98883" y="8731955"/>
            <a:ext cx="249903" cy="241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960" y="-1704077"/>
            <a:ext cx="14971436" cy="11909632"/>
          </a:xfrm>
          <a:prstGeom prst="rect">
            <a:avLst/>
          </a:prstGeom>
          <a:ln w="3175">
            <a:miter lim="400000"/>
          </a:ln>
        </p:spPr>
      </p:pic>
      <p:sp>
        <p:nvSpPr>
          <p:cNvPr id="115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804331" y="3022600"/>
            <a:ext cx="14647336" cy="30988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7600" spc="-152">
                <a:solidFill>
                  <a:srgbClr val="00005A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Section Title</a:t>
            </a:r>
          </a:p>
        </p:txBody>
      </p:sp>
      <p:pic>
        <p:nvPicPr>
          <p:cNvPr id="116" name="innotrepp_normal_blue.svg" descr="innotrepp_normal_blue.svg"/>
          <p:cNvPicPr>
            <a:picLocks noChangeAspect="1"/>
          </p:cNvPicPr>
          <p:nvPr/>
        </p:nvPicPr>
        <p:blipFill>
          <a:blip r:embed="rId3"/>
          <a:srcRect l="151" r="151"/>
          <a:stretch>
            <a:fillRect/>
          </a:stretch>
        </p:blipFill>
        <p:spPr>
          <a:xfrm>
            <a:off x="722394" y="7711354"/>
            <a:ext cx="2233706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98883" y="8731955"/>
            <a:ext cx="249903" cy="241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ynamic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04333" y="1830826"/>
            <a:ext cx="14647334" cy="548234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7600" spc="-152">
                <a:solidFill>
                  <a:srgbClr val="00005A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Slide Title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960" y="-1704077"/>
            <a:ext cx="14971436" cy="11909632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innotrepp_normal_blue.svg" descr="innotrepp_normal_blue.svg"/>
          <p:cNvPicPr>
            <a:picLocks noChangeAspect="1"/>
          </p:cNvPicPr>
          <p:nvPr/>
        </p:nvPicPr>
        <p:blipFill>
          <a:blip r:embed="rId4"/>
          <a:srcRect l="151" r="151"/>
          <a:stretch>
            <a:fillRect/>
          </a:stretch>
        </p:blipFill>
        <p:spPr>
          <a:xfrm>
            <a:off x="722394" y="7711354"/>
            <a:ext cx="2233706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 B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1415" y="-57608"/>
            <a:ext cx="11205699" cy="925921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25052" y="2218397"/>
            <a:ext cx="9256434" cy="5504008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pic>
        <p:nvPicPr>
          <p:cNvPr id="35" name="innotrepp_normal_blue.svg" descr="innotrepp_normal_blue.svg"/>
          <p:cNvPicPr>
            <a:picLocks noChangeAspect="1"/>
          </p:cNvPicPr>
          <p:nvPr/>
        </p:nvPicPr>
        <p:blipFill>
          <a:blip r:embed="rId3"/>
          <a:srcRect l="151" r="151"/>
          <a:stretch>
            <a:fillRect/>
          </a:stretch>
        </p:blipFill>
        <p:spPr>
          <a:xfrm>
            <a:off x="722394" y="7711354"/>
            <a:ext cx="2233706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Dark"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45" name="innotrepp_normal_white.png" descr="innotrepp_normal_white.png"/>
          <p:cNvPicPr>
            <a:picLocks noChangeAspect="1"/>
          </p:cNvPicPr>
          <p:nvPr/>
        </p:nvPicPr>
        <p:blipFill>
          <a:blip r:embed="rId2">
            <a:alphaModFix amt="50000"/>
          </a:blip>
          <a:srcRect l="92" r="92"/>
          <a:stretch>
            <a:fillRect/>
          </a:stretch>
        </p:blipFill>
        <p:spPr>
          <a:xfrm>
            <a:off x="722393" y="7711354"/>
            <a:ext cx="2233707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-11946" y="7853306"/>
            <a:ext cx="16279892" cy="1346201"/>
          </a:xfrm>
          <a:prstGeom prst="rect">
            <a:avLst/>
          </a:prstGeom>
          <a:solidFill>
            <a:srgbClr val="CFD1D2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25052" y="1135128"/>
            <a:ext cx="5529418" cy="5724421"/>
          </a:xfrm>
          <a:prstGeom prst="rect">
            <a:avLst/>
          </a:prstGeom>
        </p:spPr>
        <p:txBody>
          <a:bodyPr anchor="t"/>
          <a:lstStyle/>
          <a:p>
            <a:r>
              <a:t>Slide Title</a:t>
            </a:r>
          </a:p>
        </p:txBody>
      </p:sp>
      <p:pic>
        <p:nvPicPr>
          <p:cNvPr id="55" name="innotrepp_normal_blue.svg" descr="innotrepp_normal_blue.svg"/>
          <p:cNvPicPr>
            <a:picLocks noChangeAspect="1"/>
          </p:cNvPicPr>
          <p:nvPr/>
        </p:nvPicPr>
        <p:blipFill>
          <a:blip r:embed="rId2"/>
          <a:srcRect l="151" r="151"/>
          <a:stretch>
            <a:fillRect/>
          </a:stretch>
        </p:blipFill>
        <p:spPr>
          <a:xfrm>
            <a:off x="722394" y="8061085"/>
            <a:ext cx="1680299" cy="854444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61" name="Group 1"/>
          <p:cNvGrpSpPr/>
          <p:nvPr/>
        </p:nvGrpSpPr>
        <p:grpSpPr>
          <a:xfrm>
            <a:off x="12563370" y="8329424"/>
            <a:ext cx="3931466" cy="393964"/>
            <a:chOff x="0" y="0"/>
            <a:chExt cx="3931465" cy="393962"/>
          </a:xfrm>
        </p:grpSpPr>
        <p:grpSp>
          <p:nvGrpSpPr>
            <p:cNvPr id="59" name="Group 2"/>
            <p:cNvGrpSpPr/>
            <p:nvPr/>
          </p:nvGrpSpPr>
          <p:grpSpPr>
            <a:xfrm>
              <a:off x="0" y="56786"/>
              <a:ext cx="1547100" cy="250685"/>
              <a:chOff x="0" y="0"/>
              <a:chExt cx="1547099" cy="250684"/>
            </a:xfrm>
          </p:grpSpPr>
          <p:pic>
            <p:nvPicPr>
              <p:cNvPr id="56" name="Picture 10" descr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4606" y="23939"/>
                <a:ext cx="222495" cy="22249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57" name="Picture 12" descr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337" y="30010"/>
                <a:ext cx="220676" cy="22067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pic>
            <p:nvPicPr>
              <p:cNvPr id="58" name="Picture 14" descr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050129" cy="250576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sp>
          <p:nvSpPr>
            <p:cNvPr id="60" name="TextBox 4"/>
            <p:cNvSpPr txBox="1"/>
            <p:nvPr/>
          </p:nvSpPr>
          <p:spPr>
            <a:xfrm>
              <a:off x="1571679" y="-1"/>
              <a:ext cx="2359787" cy="39396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200">
                  <a:solidFill>
                    <a:srgbClr val="5E5E5E"/>
                  </a:solidFill>
                </a:defRPr>
              </a:pPr>
              <a:r>
                <a:t>innosteps.org © 2023</a:t>
              </a:r>
            </a:p>
          </p:txBody>
        </p:sp>
      </p:grp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25052" y="2628780"/>
            <a:ext cx="14605897" cy="3618359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Slide 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04333" y="1830826"/>
            <a:ext cx="14647334" cy="548234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000" spc="-119">
                <a:solidFill>
                  <a:srgbClr val="00005A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Slide Title</a:t>
            </a:r>
          </a:p>
        </p:txBody>
      </p:sp>
      <p:pic>
        <p:nvPicPr>
          <p:cNvPr id="78" name="innotrepp_normal_blue.svg" descr="innotrepp_normal_blue.svg"/>
          <p:cNvPicPr>
            <a:picLocks noChangeAspect="1"/>
          </p:cNvPicPr>
          <p:nvPr/>
        </p:nvPicPr>
        <p:blipFill>
          <a:blip r:embed="rId2"/>
          <a:srcRect l="151" r="151"/>
          <a:stretch>
            <a:fillRect/>
          </a:stretch>
        </p:blipFill>
        <p:spPr>
          <a:xfrm>
            <a:off x="722394" y="7711354"/>
            <a:ext cx="2233706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Dynamic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04333" y="1830826"/>
            <a:ext cx="14647334" cy="548234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000" spc="-119">
                <a:solidFill>
                  <a:srgbClr val="00005A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Slide Title</a:t>
            </a:r>
          </a:p>
        </p:txBody>
      </p:sp>
      <p:pic>
        <p:nvPicPr>
          <p:cNvPr id="87" name="innotrepp_normal_blue.svg" descr="innotrepp_normal_blue.svg"/>
          <p:cNvPicPr>
            <a:picLocks noChangeAspect="1"/>
          </p:cNvPicPr>
          <p:nvPr/>
        </p:nvPicPr>
        <p:blipFill>
          <a:blip r:embed="rId3"/>
          <a:srcRect l="151" r="151"/>
          <a:stretch>
            <a:fillRect/>
          </a:stretch>
        </p:blipFill>
        <p:spPr>
          <a:xfrm>
            <a:off x="722394" y="7711354"/>
            <a:ext cx="2233706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dark">
    <p:bg>
      <p:bgPr>
        <a:solidFill>
          <a:srgbClr val="000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25052" y="1772695"/>
            <a:ext cx="14605897" cy="559861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000" spc="-119">
                <a:solidFill>
                  <a:srgbClr val="FFFFFF"/>
                </a:solidFill>
                <a:latin typeface="Aino Headline"/>
                <a:ea typeface="Aino Headline"/>
                <a:cs typeface="Aino Headline"/>
                <a:sym typeface="Aino Headline"/>
              </a:defRPr>
            </a:lvl1pPr>
          </a:lstStyle>
          <a:p>
            <a:r>
              <a:t>Slide Title</a:t>
            </a:r>
          </a:p>
        </p:txBody>
      </p:sp>
      <p:pic>
        <p:nvPicPr>
          <p:cNvPr id="96" name="innotrepp_normal_white.svg" descr="innotrepp_normal_white.svg"/>
          <p:cNvPicPr>
            <a:picLocks noChangeAspect="1"/>
          </p:cNvPicPr>
          <p:nvPr/>
        </p:nvPicPr>
        <p:blipFill>
          <a:blip r:embed="rId2">
            <a:alphaModFix amt="50000"/>
          </a:blip>
          <a:srcRect l="151" r="151"/>
          <a:stretch>
            <a:fillRect/>
          </a:stretch>
        </p:blipFill>
        <p:spPr>
          <a:xfrm>
            <a:off x="722393" y="7711354"/>
            <a:ext cx="2233707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25052" y="2218397"/>
            <a:ext cx="14605897" cy="55040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>
            <a:normAutofit/>
          </a:bodyPr>
          <a:lstStyle>
            <a:lvl2pPr>
              <a:defRPr sz="25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25052" y="300867"/>
            <a:ext cx="14605897" cy="14094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b">
            <a:normAutofit/>
          </a:bodyPr>
          <a:lstStyle/>
          <a:p>
            <a:r>
              <a:t>Slide Title</a:t>
            </a:r>
          </a:p>
        </p:txBody>
      </p:sp>
      <p:pic>
        <p:nvPicPr>
          <p:cNvPr id="4" name="innotrepp_normal_blue.svg" descr="innotrepp_normal_blue.svg"/>
          <p:cNvPicPr>
            <a:picLocks noChangeAspect="1"/>
          </p:cNvPicPr>
          <p:nvPr/>
        </p:nvPicPr>
        <p:blipFill>
          <a:blip r:embed="rId14"/>
          <a:srcRect l="151" r="151"/>
          <a:stretch>
            <a:fillRect/>
          </a:stretch>
        </p:blipFill>
        <p:spPr>
          <a:xfrm>
            <a:off x="722394" y="7711354"/>
            <a:ext cx="2233706" cy="1135855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98883" y="8729133"/>
            <a:ext cx="249903" cy="241267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b">
            <a:spAutoFit/>
          </a:bodyPr>
          <a:lstStyle>
            <a:lvl1pPr algn="ctr" defTabSz="389466"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1pPr>
      <a:lvl2pPr marL="0" marR="0" indent="4572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2pPr>
      <a:lvl3pPr marL="0" marR="0" indent="9144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3pPr>
      <a:lvl4pPr marL="0" marR="0" indent="13716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4pPr>
      <a:lvl5pPr marL="0" marR="0" indent="18288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5pPr>
      <a:lvl6pPr marL="0" marR="0" indent="22860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6pPr>
      <a:lvl7pPr marL="0" marR="0" indent="27432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7pPr>
      <a:lvl8pPr marL="0" marR="0" indent="32004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8pPr>
      <a:lvl9pPr marL="0" marR="0" indent="3657600" algn="l" defTabSz="16255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-79" baseline="0">
          <a:solidFill>
            <a:srgbClr val="0000F1"/>
          </a:solidFill>
          <a:uFillTx/>
          <a:latin typeface="+mn-lt"/>
          <a:ea typeface="+mn-ea"/>
          <a:cs typeface="+mn-cs"/>
          <a:sym typeface="Aino Regular"/>
        </a:defRPr>
      </a:lvl9pPr>
    </p:titleStyle>
    <p:bodyStyle>
      <a:lvl1pPr marL="0" marR="0" indent="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1pPr>
      <a:lvl2pPr marL="0" marR="0" indent="4572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2pPr>
      <a:lvl3pPr marL="0" marR="0" indent="9144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3pPr>
      <a:lvl4pPr marL="0" marR="0" indent="13716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4pPr>
      <a:lvl5pPr marL="0" marR="0" indent="18288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5pPr>
      <a:lvl6pPr marL="0" marR="0" indent="22860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6pPr>
      <a:lvl7pPr marL="0" marR="0" indent="27432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7pPr>
      <a:lvl8pPr marL="0" marR="0" indent="32004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8pPr>
      <a:lvl9pPr marL="0" marR="0" indent="365760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00005A"/>
          </a:solidFill>
          <a:uFillTx/>
          <a:latin typeface="+mn-lt"/>
          <a:ea typeface="+mn-ea"/>
          <a:cs typeface="+mn-cs"/>
          <a:sym typeface="Aino Regular"/>
        </a:defRPr>
      </a:lvl9pPr>
    </p:bodyStyle>
    <p:otherStyle>
      <a:lvl1pPr marL="0" marR="0" indent="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3894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ekond uuendusmahukaks ettevõtteks"/>
          <p:cNvSpPr txBox="1">
            <a:spLocks noGrp="1"/>
          </p:cNvSpPr>
          <p:nvPr>
            <p:ph type="ctrTitle"/>
          </p:nvPr>
        </p:nvSpPr>
        <p:spPr>
          <a:xfrm>
            <a:off x="804331" y="783330"/>
            <a:ext cx="10846735" cy="4146007"/>
          </a:xfrm>
          <a:prstGeom prst="rect">
            <a:avLst/>
          </a:prstGeom>
        </p:spPr>
        <p:txBody>
          <a:bodyPr/>
          <a:lstStyle/>
          <a:p>
            <a:r>
              <a:t>Teekond uuendusmahukaks ettevõtteks</a:t>
            </a:r>
          </a:p>
        </p:txBody>
      </p:sp>
      <p:sp>
        <p:nvSpPr>
          <p:cNvPr id="137" name="Name, dat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Name, date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art&#10;&#10;Description automatically generated with medium confidence">
            <a:extLst>
              <a:ext uri="{FF2B5EF4-FFF2-40B4-BE49-F238E27FC236}">
                <a16:creationId xmlns:a16="http://schemas.microsoft.com/office/drawing/2014/main" id="{65DABC94-3412-02FE-9299-7D0209299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6" y="764129"/>
            <a:ext cx="11608121" cy="6918172"/>
          </a:xfrm>
          <a:prstGeom prst="rect">
            <a:avLst/>
          </a:prstGeom>
        </p:spPr>
      </p:pic>
      <p:sp>
        <p:nvSpPr>
          <p:cNvPr id="237" name="…moodustavad innotrepi kompetentsimaatriksi…"/>
          <p:cNvSpPr txBox="1">
            <a:spLocks noGrp="1"/>
          </p:cNvSpPr>
          <p:nvPr>
            <p:ph type="title"/>
          </p:nvPr>
        </p:nvSpPr>
        <p:spPr>
          <a:xfrm>
            <a:off x="825052" y="1135128"/>
            <a:ext cx="6129291" cy="2071368"/>
          </a:xfrm>
          <a:prstGeom prst="rect">
            <a:avLst/>
          </a:prstGeom>
        </p:spPr>
        <p:txBody>
          <a:bodyPr/>
          <a:lstStyle/>
          <a:p>
            <a:r>
              <a:t>…moodustavad innotrepi kompetentsimaatriksi…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Detailne innotrepp.png" descr="Detailne innotrepp.png"/>
          <p:cNvPicPr>
            <a:picLocks noChangeAspect="1"/>
          </p:cNvPicPr>
          <p:nvPr/>
        </p:nvPicPr>
        <p:blipFill>
          <a:blip r:embed="rId2"/>
          <a:srcRect l="40330" t="1226" b="41002"/>
          <a:stretch>
            <a:fillRect/>
          </a:stretch>
        </p:blipFill>
        <p:spPr>
          <a:xfrm>
            <a:off x="6367787" y="-600180"/>
            <a:ext cx="15517932" cy="8450979"/>
          </a:xfrm>
          <a:prstGeom prst="rect">
            <a:avLst/>
          </a:prstGeom>
          <a:ln w="3175">
            <a:miter lim="400000"/>
          </a:ln>
        </p:spPr>
      </p:pic>
      <p:sp>
        <p:nvSpPr>
          <p:cNvPr id="240" name="… kus iga tase ja tegur on kirjeldatud läbi arenguseisundite…"/>
          <p:cNvSpPr txBox="1">
            <a:spLocks noGrp="1"/>
          </p:cNvSpPr>
          <p:nvPr>
            <p:ph type="title"/>
          </p:nvPr>
        </p:nvSpPr>
        <p:spPr>
          <a:xfrm>
            <a:off x="825052" y="1135128"/>
            <a:ext cx="5330733" cy="5310662"/>
          </a:xfrm>
          <a:prstGeom prst="rect">
            <a:avLst/>
          </a:prstGeom>
        </p:spPr>
        <p:txBody>
          <a:bodyPr/>
          <a:lstStyle/>
          <a:p>
            <a:r>
              <a:t>… kus iga tase ja tegur on kirjeldatud läbi arenguseisundite…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of tasks with different colored boxes&#10;&#10;Description automatically generated with medium confidence">
            <a:extLst>
              <a:ext uri="{FF2B5EF4-FFF2-40B4-BE49-F238E27FC236}">
                <a16:creationId xmlns:a16="http://schemas.microsoft.com/office/drawing/2014/main" id="{5121F3EC-8E6C-880C-B4DC-794086966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Innotrepi auditi abil saad hinnata enda ettevõtte hetkeseisu ning valmisolekut uuenduste läbiviimiseks.…"/>
          <p:cNvSpPr txBox="1">
            <a:spLocks noGrp="1"/>
          </p:cNvSpPr>
          <p:nvPr>
            <p:ph type="body" sz="half" idx="1"/>
          </p:nvPr>
        </p:nvSpPr>
        <p:spPr>
          <a:xfrm>
            <a:off x="825052" y="2218397"/>
            <a:ext cx="8066799" cy="5504008"/>
          </a:xfrm>
          <a:prstGeom prst="rect">
            <a:avLst/>
          </a:prstGeom>
        </p:spPr>
        <p:txBody>
          <a:bodyPr/>
          <a:lstStyle/>
          <a:p>
            <a:r>
              <a:t>Innotrepi auditi abil saad hinnata enda ettevõtte hetkeseisu ning valmisolekut uuenduste läbiviimiseks. </a:t>
            </a:r>
          </a:p>
          <a:p>
            <a:endParaRPr/>
          </a:p>
          <a:p>
            <a:r>
              <a:t>Saadud hinnang annab sulle täpsema arusaama ettevõtte arenguvajadustest. Samuti võimaldab see hinnata oma positsiooni võrdluses sektori teiste ettevõtetega.</a:t>
            </a:r>
          </a:p>
        </p:txBody>
      </p:sp>
      <p:sp>
        <p:nvSpPr>
          <p:cNvPr id="253" name="Innovatsioonivõimekuse au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Innovatsioonivõimekuse audit</a:t>
            </a:r>
          </a:p>
        </p:txBody>
      </p:sp>
      <p:pic>
        <p:nvPicPr>
          <p:cNvPr id="3" name="Picture 2" descr="A diagram of a hexagon with colorful hexagons and text&#10;&#10;Description automatically generated">
            <a:extLst>
              <a:ext uri="{FF2B5EF4-FFF2-40B4-BE49-F238E27FC236}">
                <a16:creationId xmlns:a16="http://schemas.microsoft.com/office/drawing/2014/main" id="{3EFF2AFE-B499-32D6-9A51-50E9B7A6C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48" y="1283505"/>
            <a:ext cx="6616700" cy="64389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Innovatsioonivõimekuse au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t-EE" dirty="0"/>
              <a:t>Arengusuundade ja teenuste valik</a:t>
            </a:r>
            <a:endParaRPr dirty="0"/>
          </a:p>
        </p:txBody>
      </p:sp>
      <p:pic>
        <p:nvPicPr>
          <p:cNvPr id="7" name="Picture 6" descr="A diagram with colorful lines&#10;&#10;Description automatically generated with medium confidence">
            <a:extLst>
              <a:ext uri="{FF2B5EF4-FFF2-40B4-BE49-F238E27FC236}">
                <a16:creationId xmlns:a16="http://schemas.microsoft.com/office/drawing/2014/main" id="{D3B01E6A-447E-B216-B1E9-65281620C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1960807"/>
            <a:ext cx="12043241" cy="676802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3215E6-2B17-1223-89FD-37B5C9220A18}"/>
              </a:ext>
            </a:extLst>
          </p:cNvPr>
          <p:cNvSpPr/>
          <p:nvPr/>
        </p:nvSpPr>
        <p:spPr>
          <a:xfrm>
            <a:off x="8486775" y="6954593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2D9777-AF80-8B03-D7FD-D42C373C14D7}"/>
              </a:ext>
            </a:extLst>
          </p:cNvPr>
          <p:cNvSpPr/>
          <p:nvPr/>
        </p:nvSpPr>
        <p:spPr>
          <a:xfrm>
            <a:off x="8736244" y="6679711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DED43C-BA0C-B4F2-4D63-25FC214F9B58}"/>
              </a:ext>
            </a:extLst>
          </p:cNvPr>
          <p:cNvSpPr/>
          <p:nvPr/>
        </p:nvSpPr>
        <p:spPr>
          <a:xfrm>
            <a:off x="10067925" y="7764218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CAE42B-1420-EE9B-494C-CCD9DB22F85A}"/>
              </a:ext>
            </a:extLst>
          </p:cNvPr>
          <p:cNvSpPr/>
          <p:nvPr/>
        </p:nvSpPr>
        <p:spPr>
          <a:xfrm>
            <a:off x="10245957" y="7460378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759E00-A11A-4F88-C7ED-6BCACC69AA4D}"/>
              </a:ext>
            </a:extLst>
          </p:cNvPr>
          <p:cNvSpPr/>
          <p:nvPr/>
        </p:nvSpPr>
        <p:spPr>
          <a:xfrm>
            <a:off x="10245957" y="4741069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5196BB-6532-87C1-7FEA-CBCD9A51776F}"/>
              </a:ext>
            </a:extLst>
          </p:cNvPr>
          <p:cNvSpPr/>
          <p:nvPr/>
        </p:nvSpPr>
        <p:spPr>
          <a:xfrm>
            <a:off x="10488845" y="4419522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EE06E9-665B-2A4C-A308-A76EFA6A01FF}"/>
              </a:ext>
            </a:extLst>
          </p:cNvPr>
          <p:cNvSpPr/>
          <p:nvPr/>
        </p:nvSpPr>
        <p:spPr>
          <a:xfrm>
            <a:off x="8085137" y="8378581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BC765-88B1-12A0-989E-5668B40A967E}"/>
              </a:ext>
            </a:extLst>
          </p:cNvPr>
          <p:cNvSpPr/>
          <p:nvPr/>
        </p:nvSpPr>
        <p:spPr>
          <a:xfrm>
            <a:off x="6381750" y="6587609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3BCB4EE-1BE5-557C-3B6D-D1521252A7F0}"/>
              </a:ext>
            </a:extLst>
          </p:cNvPr>
          <p:cNvSpPr/>
          <p:nvPr/>
        </p:nvSpPr>
        <p:spPr>
          <a:xfrm>
            <a:off x="6381750" y="6222816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865589-9CA3-67FD-A95D-5D1F1FA7D965}"/>
              </a:ext>
            </a:extLst>
          </p:cNvPr>
          <p:cNvSpPr/>
          <p:nvPr/>
        </p:nvSpPr>
        <p:spPr>
          <a:xfrm>
            <a:off x="8206581" y="4439993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FF3955-5CBF-D616-E097-B9114323A68A}"/>
              </a:ext>
            </a:extLst>
          </p:cNvPr>
          <p:cNvSpPr/>
          <p:nvPr/>
        </p:nvSpPr>
        <p:spPr>
          <a:xfrm>
            <a:off x="8113150" y="3376102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D18508-97A3-636E-ED0A-FDC887C74BF7}"/>
              </a:ext>
            </a:extLst>
          </p:cNvPr>
          <p:cNvSpPr/>
          <p:nvPr/>
        </p:nvSpPr>
        <p:spPr>
          <a:xfrm>
            <a:off x="6381750" y="4013997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4B0054-65AB-42BB-7751-FEFC10A59BAC}"/>
              </a:ext>
            </a:extLst>
          </p:cNvPr>
          <p:cNvSpPr/>
          <p:nvPr/>
        </p:nvSpPr>
        <p:spPr>
          <a:xfrm>
            <a:off x="10245957" y="6374063"/>
            <a:ext cx="242888" cy="242888"/>
          </a:xfrm>
          <a:prstGeom prst="ellipse">
            <a:avLst/>
          </a:prstGeom>
          <a:solidFill>
            <a:srgbClr val="D9026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E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7085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etailne soovitused.png" descr="Detailne soovitus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28" y="-670260"/>
            <a:ext cx="14880784" cy="8370442"/>
          </a:xfrm>
          <a:prstGeom prst="rect">
            <a:avLst/>
          </a:prstGeom>
          <a:ln w="3175">
            <a:miter lim="400000"/>
          </a:ln>
        </p:spPr>
      </p:pic>
      <p:sp>
        <p:nvSpPr>
          <p:cNvPr id="257" name="Arengu-valdkonnad ja soovitused"/>
          <p:cNvSpPr txBox="1">
            <a:spLocks noGrp="1"/>
          </p:cNvSpPr>
          <p:nvPr>
            <p:ph type="title"/>
          </p:nvPr>
        </p:nvSpPr>
        <p:spPr>
          <a:xfrm>
            <a:off x="825052" y="1135128"/>
            <a:ext cx="3759397" cy="5724421"/>
          </a:xfrm>
          <a:prstGeom prst="rect">
            <a:avLst/>
          </a:prstGeom>
        </p:spPr>
        <p:txBody>
          <a:bodyPr/>
          <a:lstStyle/>
          <a:p>
            <a:r>
              <a:t>Arengu-valdkonnad ja soovitused</a:t>
            </a:r>
          </a:p>
        </p:txBody>
      </p:sp>
      <p:sp>
        <p:nvSpPr>
          <p:cNvPr id="258" name="Näidis"/>
          <p:cNvSpPr/>
          <p:nvPr/>
        </p:nvSpPr>
        <p:spPr>
          <a:xfrm rot="20011293">
            <a:off x="10844582" y="7438341"/>
            <a:ext cx="7231522" cy="2356726"/>
          </a:xfrm>
          <a:prstGeom prst="rect">
            <a:avLst/>
          </a:prstGeom>
          <a:solidFill>
            <a:srgbClr val="0000F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9333" tIns="169333" rIns="169333" bIns="169333"/>
          <a:lstStyle>
            <a:lvl1pPr algn="ctr">
              <a:lnSpc>
                <a:spcPct val="12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defTabSz="914400"/>
            <a:r>
              <a:t>Näidis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Kus ma olen?  Enesehindamine ja positsioneerimine…"/>
          <p:cNvSpPr txBox="1">
            <a:spLocks noGrp="1"/>
          </p:cNvSpPr>
          <p:nvPr>
            <p:ph type="body" sz="half" idx="1"/>
          </p:nvPr>
        </p:nvSpPr>
        <p:spPr>
          <a:xfrm>
            <a:off x="825052" y="2218397"/>
            <a:ext cx="6225546" cy="5276530"/>
          </a:xfrm>
          <a:prstGeom prst="rect">
            <a:avLst/>
          </a:prstGeom>
        </p:spPr>
        <p:txBody>
          <a:bodyPr/>
          <a:lstStyle/>
          <a:p>
            <a:pPr marL="463020" lvl="1" indent="-463020">
              <a:spcBef>
                <a:spcPts val="2000"/>
              </a:spcBef>
              <a:buSzPct val="100000"/>
              <a:buAutoNum type="arabicPeriod"/>
            </a:pPr>
            <a:r>
              <a:rPr>
                <a:latin typeface="+mj-lt"/>
                <a:ea typeface="+mj-ea"/>
                <a:cs typeface="+mj-cs"/>
                <a:sym typeface="Aino Bold"/>
              </a:rPr>
              <a:t>Kus ma olen? </a:t>
            </a:r>
            <a:br>
              <a:rPr>
                <a:latin typeface="+mj-lt"/>
                <a:ea typeface="+mj-ea"/>
                <a:cs typeface="+mj-cs"/>
                <a:sym typeface="Aino Bold"/>
              </a:rPr>
            </a:br>
            <a:r>
              <a:t>Enesehindamine ja positsioneerimine</a:t>
            </a:r>
          </a:p>
          <a:p>
            <a:pPr marL="463020" lvl="1" indent="-463020">
              <a:spcBef>
                <a:spcPts val="2000"/>
              </a:spcBef>
              <a:buSzPct val="100000"/>
              <a:buAutoNum type="arabicPeriod"/>
            </a:pPr>
            <a:r>
              <a:rPr>
                <a:latin typeface="+mj-lt"/>
                <a:ea typeface="+mj-ea"/>
                <a:cs typeface="+mj-cs"/>
                <a:sym typeface="Aino Bold"/>
              </a:rPr>
              <a:t>Mida ma pean muutma? </a:t>
            </a:r>
            <a:r>
              <a:t>Arenguvaldkondade valimine </a:t>
            </a:r>
            <a:br/>
            <a:r>
              <a:t>– milles ma tahan teha arenguhüppe?</a:t>
            </a:r>
            <a:endParaRPr>
              <a:latin typeface="+mj-lt"/>
              <a:ea typeface="+mj-ea"/>
              <a:cs typeface="+mj-cs"/>
              <a:sym typeface="Aino Bold"/>
            </a:endParaRPr>
          </a:p>
          <a:p>
            <a:pPr marL="463020" lvl="1" indent="-463020">
              <a:spcBef>
                <a:spcPts val="2000"/>
              </a:spcBef>
              <a:buSzPct val="100000"/>
              <a:buAutoNum type="arabicPeriod"/>
            </a:pPr>
            <a:r>
              <a:rPr>
                <a:latin typeface="+mj-lt"/>
                <a:ea typeface="+mj-ea"/>
                <a:cs typeface="+mj-cs"/>
                <a:sym typeface="Aino Bold"/>
              </a:rPr>
              <a:t>Kuidas ma saan muuta? </a:t>
            </a:r>
            <a:br>
              <a:rPr>
                <a:latin typeface="+mj-lt"/>
                <a:ea typeface="+mj-ea"/>
                <a:cs typeface="+mj-cs"/>
                <a:sym typeface="Aino Bold"/>
              </a:rPr>
            </a:br>
            <a:r>
              <a:t>Teadmiste, oskuste, teenuste ja ressursside valik innotrepi portaalist (aastast 2024)</a:t>
            </a:r>
          </a:p>
        </p:txBody>
      </p:sp>
      <p:sp>
        <p:nvSpPr>
          <p:cNvPr id="249" name="Kolm sammu ettevõtte jõustamiseks innotrepi ab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Kolm sammu ettevõtte jõustamiseks innotrepi abil</a:t>
            </a:r>
          </a:p>
        </p:txBody>
      </p:sp>
      <p:pic>
        <p:nvPicPr>
          <p:cNvPr id="250" name="Protsess.png" descr="Prots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13" y="2044403"/>
            <a:ext cx="9996636" cy="562451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Innotrepi laiem eesmärk on kokku tuua uuendustaristu osapooled, kes täna ei ole teineteise oskustest ja vajadustest teadlikud ning suurendada tõenäosust viljakaks koostööks."/>
          <p:cNvSpPr txBox="1">
            <a:spLocks noGrp="1"/>
          </p:cNvSpPr>
          <p:nvPr>
            <p:ph type="body" sz="half" idx="1"/>
          </p:nvPr>
        </p:nvSpPr>
        <p:spPr>
          <a:xfrm>
            <a:off x="825052" y="2218397"/>
            <a:ext cx="6660915" cy="5504008"/>
          </a:xfrm>
          <a:prstGeom prst="rect">
            <a:avLst/>
          </a:prstGeom>
        </p:spPr>
        <p:txBody>
          <a:bodyPr/>
          <a:lstStyle/>
          <a:p>
            <a:r>
              <a:t>Innotrepi laiem eesmärk on kokku tuua uuendustaristu osapooled, kes täna ei ole teineteise oskustest ja vajadustest teadlikud ning suurendada tõenäosust viljakaks koostööks.</a:t>
            </a:r>
          </a:p>
        </p:txBody>
      </p:sp>
      <p:sp>
        <p:nvSpPr>
          <p:cNvPr id="261" name="Kontaktid ja võrgust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Kontaktid ja võrgustik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626" y="818368"/>
            <a:ext cx="9706063" cy="7507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6"/>
          <p:cNvGrpSpPr/>
          <p:nvPr/>
        </p:nvGrpSpPr>
        <p:grpSpPr>
          <a:xfrm>
            <a:off x="816777" y="5320329"/>
            <a:ext cx="717605" cy="337314"/>
            <a:chOff x="0" y="0"/>
            <a:chExt cx="717604" cy="337313"/>
          </a:xfrm>
        </p:grpSpPr>
        <p:pic>
          <p:nvPicPr>
            <p:cNvPr id="278" name="Picture 10" descr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882" y="0"/>
              <a:ext cx="351723" cy="33731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79" name="Picture 12" descr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57"/>
              <a:ext cx="348847" cy="33455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81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182" y="5321708"/>
            <a:ext cx="1366102" cy="334556"/>
          </a:xfrm>
          <a:prstGeom prst="rect">
            <a:avLst/>
          </a:prstGeom>
          <a:ln w="3175">
            <a:miter lim="400000"/>
          </a:ln>
        </p:spPr>
      </p:pic>
      <p:sp>
        <p:nvSpPr>
          <p:cNvPr id="282" name="Käesolevad materjalid on kaetud litsentsiga / this work is licensed under Creative Commons Attribution-ShareAlike 4.0…"/>
          <p:cNvSpPr txBox="1"/>
          <p:nvPr/>
        </p:nvSpPr>
        <p:spPr>
          <a:xfrm>
            <a:off x="806376" y="6126509"/>
            <a:ext cx="8739379" cy="11429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rPr dirty="0" err="1"/>
              <a:t>Käesolevad</a:t>
            </a:r>
            <a:r>
              <a:rPr dirty="0"/>
              <a:t> </a:t>
            </a:r>
            <a:r>
              <a:rPr dirty="0" err="1"/>
              <a:t>materjalid</a:t>
            </a:r>
            <a:r>
              <a:rPr dirty="0"/>
              <a:t> on </a:t>
            </a:r>
            <a:r>
              <a:rPr dirty="0" err="1"/>
              <a:t>kaetud</a:t>
            </a:r>
            <a:r>
              <a:rPr dirty="0"/>
              <a:t> </a:t>
            </a:r>
            <a:r>
              <a:rPr dirty="0" err="1"/>
              <a:t>litsentsiga</a:t>
            </a:r>
            <a:r>
              <a:rPr dirty="0"/>
              <a:t> </a:t>
            </a:r>
            <a:endParaRPr lang="et-EE" dirty="0"/>
          </a:p>
          <a:p>
            <a:pPr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rPr dirty="0"/>
              <a:t>Creative Commons Attribution-</a:t>
            </a:r>
            <a:r>
              <a:rPr dirty="0" err="1"/>
              <a:t>ShareAlike</a:t>
            </a:r>
            <a:r>
              <a:rPr dirty="0"/>
              <a:t> 4.0</a:t>
            </a:r>
          </a:p>
          <a:p>
            <a:pPr>
              <a:lnSpc>
                <a:spcPct val="120000"/>
              </a:lnSpc>
              <a:defRPr>
                <a:solidFill>
                  <a:srgbClr val="FFFFFF"/>
                </a:solidFill>
              </a:defRPr>
            </a:pPr>
            <a:r>
              <a:rPr dirty="0" err="1"/>
              <a:t>innotrepp.ee</a:t>
            </a:r>
            <a:r>
              <a:rPr dirty="0"/>
              <a:t> &amp; </a:t>
            </a:r>
            <a:r>
              <a:rPr dirty="0" err="1"/>
              <a:t>innosteps.org</a:t>
            </a:r>
            <a:r>
              <a:rPr dirty="0"/>
              <a:t> © 202</a:t>
            </a:r>
            <a:r>
              <a:rPr lang="et-EE" dirty="0"/>
              <a:t>4</a:t>
            </a:r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F29CF-3E55-8C92-0D7F-BA70F550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76" y="1779225"/>
            <a:ext cx="13088284" cy="4146008"/>
          </a:xfrm>
        </p:spPr>
        <p:txBody>
          <a:bodyPr/>
          <a:lstStyle/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EE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eil on riigis innovatsiooni toetavaid oskusi ja teadmisi, kuid need on ebaühtlaselt jaotunud ning raske on leida enda ettevõttele sobilikku sisendit."/>
          <p:cNvSpPr txBox="1">
            <a:spLocks noGrp="1"/>
          </p:cNvSpPr>
          <p:nvPr>
            <p:ph type="title"/>
          </p:nvPr>
        </p:nvSpPr>
        <p:spPr>
          <a:xfrm>
            <a:off x="1531226" y="2628780"/>
            <a:ext cx="13193548" cy="36183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4200" spc="-84"/>
            </a:lvl1pPr>
          </a:lstStyle>
          <a:p>
            <a:r>
              <a:t>Meil on riigis innovatsiooni toetavaid oskusi ja teadmisi, kuid need on ebaühtlaselt jaotunud ning raske on leida enda ettevõttele sobilikku sisendit.</a:t>
            </a:r>
          </a:p>
        </p:txBody>
      </p:sp>
      <p:sp>
        <p:nvSpPr>
          <p:cNvPr id="140" name="Circle"/>
          <p:cNvSpPr/>
          <p:nvPr/>
        </p:nvSpPr>
        <p:spPr>
          <a:xfrm>
            <a:off x="7165485" y="652846"/>
            <a:ext cx="277778" cy="27777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1"/>
            </a:solidFill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Circle"/>
          <p:cNvSpPr/>
          <p:nvPr/>
        </p:nvSpPr>
        <p:spPr>
          <a:xfrm>
            <a:off x="5520899" y="8600971"/>
            <a:ext cx="399555" cy="399555"/>
          </a:xfrm>
          <a:prstGeom prst="ellipse">
            <a:avLst/>
          </a:prstGeom>
          <a:solidFill>
            <a:srgbClr val="51DE3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2" name="Circle"/>
          <p:cNvSpPr/>
          <p:nvPr/>
        </p:nvSpPr>
        <p:spPr>
          <a:xfrm>
            <a:off x="11619052" y="6738901"/>
            <a:ext cx="399555" cy="399555"/>
          </a:xfrm>
          <a:prstGeom prst="ellipse">
            <a:avLst/>
          </a:prstGeom>
          <a:solidFill>
            <a:srgbClr val="0000F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" name="Circle"/>
          <p:cNvSpPr/>
          <p:nvPr/>
        </p:nvSpPr>
        <p:spPr>
          <a:xfrm>
            <a:off x="12051584" y="7865766"/>
            <a:ext cx="399555" cy="399555"/>
          </a:xfrm>
          <a:prstGeom prst="ellipse">
            <a:avLst/>
          </a:prstGeom>
          <a:solidFill>
            <a:srgbClr val="0000F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4" name="Circle"/>
          <p:cNvSpPr/>
          <p:nvPr/>
        </p:nvSpPr>
        <p:spPr>
          <a:xfrm>
            <a:off x="11417089" y="1216450"/>
            <a:ext cx="399555" cy="399556"/>
          </a:xfrm>
          <a:prstGeom prst="ellipse">
            <a:avLst/>
          </a:prstGeom>
          <a:solidFill>
            <a:srgbClr val="FF2DB4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Circle"/>
          <p:cNvSpPr/>
          <p:nvPr/>
        </p:nvSpPr>
        <p:spPr>
          <a:xfrm>
            <a:off x="13898471" y="6803381"/>
            <a:ext cx="399555" cy="399555"/>
          </a:xfrm>
          <a:prstGeom prst="ellipse">
            <a:avLst/>
          </a:prstGeom>
          <a:solidFill>
            <a:srgbClr val="0000F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11858628" y="6931563"/>
            <a:ext cx="1528225" cy="1132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99"/>
                </a:moveTo>
                <a:lnTo>
                  <a:pt x="0" y="0"/>
                </a:lnTo>
                <a:lnTo>
                  <a:pt x="5606" y="21600"/>
                </a:lnTo>
              </a:path>
            </a:pathLst>
          </a:custGeom>
          <a:ln w="38100">
            <a:solidFill>
              <a:srgbClr val="0000F1"/>
            </a:solidFill>
            <a:miter lim="400000"/>
          </a:ln>
        </p:spPr>
        <p:txBody>
          <a:bodyPr lIns="33866" tIns="33866" rIns="33866" bIns="33866" anchor="ctr"/>
          <a:lstStyle/>
          <a:p>
            <a:endParaRPr/>
          </a:p>
        </p:txBody>
      </p:sp>
      <p:sp>
        <p:nvSpPr>
          <p:cNvPr id="147" name="Line"/>
          <p:cNvSpPr/>
          <p:nvPr/>
        </p:nvSpPr>
        <p:spPr>
          <a:xfrm>
            <a:off x="4211392" y="7282215"/>
            <a:ext cx="1738251" cy="1434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8293"/>
                </a:lnTo>
                <a:lnTo>
                  <a:pt x="17783" y="21600"/>
                </a:lnTo>
              </a:path>
            </a:pathLst>
          </a:custGeom>
          <a:ln w="38100">
            <a:solidFill>
              <a:srgbClr val="0000F1"/>
            </a:solidFill>
            <a:miter lim="400000"/>
          </a:ln>
        </p:spPr>
        <p:txBody>
          <a:bodyPr lIns="33866" tIns="33866" rIns="33866" bIns="33866" anchor="ctr"/>
          <a:lstStyle/>
          <a:p>
            <a:endParaRPr/>
          </a:p>
        </p:txBody>
      </p:sp>
      <p:sp>
        <p:nvSpPr>
          <p:cNvPr id="148" name="Circle"/>
          <p:cNvSpPr/>
          <p:nvPr/>
        </p:nvSpPr>
        <p:spPr>
          <a:xfrm>
            <a:off x="3183810" y="1365425"/>
            <a:ext cx="591471" cy="591470"/>
          </a:xfrm>
          <a:prstGeom prst="ellipse">
            <a:avLst/>
          </a:prstGeom>
          <a:solidFill>
            <a:srgbClr val="51DE3E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9" name="Circle"/>
          <p:cNvSpPr/>
          <p:nvPr/>
        </p:nvSpPr>
        <p:spPr>
          <a:xfrm>
            <a:off x="7404826" y="325453"/>
            <a:ext cx="277777" cy="277777"/>
          </a:xfrm>
          <a:prstGeom prst="ellipse">
            <a:avLst/>
          </a:prstGeom>
          <a:solidFill>
            <a:srgbClr val="0000F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" name="Line"/>
          <p:cNvSpPr/>
          <p:nvPr/>
        </p:nvSpPr>
        <p:spPr>
          <a:xfrm>
            <a:off x="12857365" y="1284527"/>
            <a:ext cx="1528225" cy="1132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99"/>
                </a:moveTo>
                <a:lnTo>
                  <a:pt x="0" y="0"/>
                </a:lnTo>
                <a:lnTo>
                  <a:pt x="5606" y="21600"/>
                </a:lnTo>
              </a:path>
            </a:pathLst>
          </a:custGeom>
          <a:ln w="38100">
            <a:solidFill>
              <a:srgbClr val="0000F1"/>
            </a:solidFill>
            <a:miter lim="400000"/>
          </a:ln>
        </p:spPr>
        <p:txBody>
          <a:bodyPr lIns="33866" tIns="33866" rIns="33866" bIns="33866" anchor="ctr"/>
          <a:lstStyle/>
          <a:p>
            <a:endParaRPr/>
          </a:p>
        </p:txBody>
      </p:sp>
      <p:sp>
        <p:nvSpPr>
          <p:cNvPr id="151" name="Circle"/>
          <p:cNvSpPr/>
          <p:nvPr/>
        </p:nvSpPr>
        <p:spPr>
          <a:xfrm>
            <a:off x="12884499" y="2008270"/>
            <a:ext cx="725216" cy="725217"/>
          </a:xfrm>
          <a:prstGeom prst="ellipse">
            <a:avLst/>
          </a:prstGeom>
          <a:solidFill>
            <a:srgbClr val="0000F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Circle"/>
          <p:cNvSpPr/>
          <p:nvPr/>
        </p:nvSpPr>
        <p:spPr>
          <a:xfrm>
            <a:off x="15889924" y="3307142"/>
            <a:ext cx="725216" cy="725216"/>
          </a:xfrm>
          <a:prstGeom prst="ellipse">
            <a:avLst/>
          </a:prstGeom>
          <a:solidFill>
            <a:srgbClr val="FF2DB4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Circle"/>
          <p:cNvSpPr/>
          <p:nvPr/>
        </p:nvSpPr>
        <p:spPr>
          <a:xfrm>
            <a:off x="5840383" y="7089781"/>
            <a:ext cx="399555" cy="399556"/>
          </a:xfrm>
          <a:prstGeom prst="ellipse">
            <a:avLst/>
          </a:prstGeom>
          <a:solidFill>
            <a:srgbClr val="0000F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" name="Circle"/>
          <p:cNvSpPr/>
          <p:nvPr/>
        </p:nvSpPr>
        <p:spPr>
          <a:xfrm>
            <a:off x="3836155" y="7505506"/>
            <a:ext cx="682883" cy="682883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1"/>
            </a:solidFill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" name="Circle"/>
          <p:cNvSpPr/>
          <p:nvPr/>
        </p:nvSpPr>
        <p:spPr>
          <a:xfrm>
            <a:off x="12637385" y="1051113"/>
            <a:ext cx="399556" cy="39955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F1"/>
            </a:solidFill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Circle"/>
          <p:cNvSpPr/>
          <p:nvPr/>
        </p:nvSpPr>
        <p:spPr>
          <a:xfrm>
            <a:off x="-570604" y="5678690"/>
            <a:ext cx="1284582" cy="1284582"/>
          </a:xfrm>
          <a:prstGeom prst="ellipse">
            <a:avLst/>
          </a:prstGeom>
          <a:solidFill>
            <a:srgbClr val="FF2DB4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1717977" y="8180088"/>
            <a:ext cx="1780876" cy="837270"/>
          </a:xfrm>
          <a:prstGeom prst="line">
            <a:avLst/>
          </a:prstGeom>
          <a:ln w="25400" cap="rnd">
            <a:solidFill>
              <a:srgbClr val="0000F1"/>
            </a:solidFill>
            <a:custDash>
              <a:ds d="100000" sp="200000"/>
            </a:custDash>
          </a:ln>
        </p:spPr>
        <p:txBody>
          <a:bodyPr lIns="33866" tIns="33866" rIns="33866" bIns="33866" anchor="ctr"/>
          <a:lstStyle/>
          <a:p>
            <a:endParaRPr/>
          </a:p>
        </p:txBody>
      </p:sp>
      <p:sp>
        <p:nvSpPr>
          <p:cNvPr id="158" name="Line"/>
          <p:cNvSpPr/>
          <p:nvPr/>
        </p:nvSpPr>
        <p:spPr>
          <a:xfrm flipV="1">
            <a:off x="8097063" y="6194500"/>
            <a:ext cx="1780877" cy="837270"/>
          </a:xfrm>
          <a:prstGeom prst="line">
            <a:avLst/>
          </a:prstGeom>
          <a:ln w="25400" cap="rnd">
            <a:solidFill>
              <a:srgbClr val="0000F1"/>
            </a:solidFill>
            <a:custDash>
              <a:ds d="100000" sp="200000"/>
            </a:custDash>
          </a:ln>
        </p:spPr>
        <p:txBody>
          <a:bodyPr lIns="33866" tIns="33866" rIns="33866" bIns="33866" anchor="ctr"/>
          <a:lstStyle/>
          <a:p>
            <a:endParaRPr/>
          </a:p>
        </p:txBody>
      </p:sp>
      <p:sp>
        <p:nvSpPr>
          <p:cNvPr id="159" name="Line"/>
          <p:cNvSpPr/>
          <p:nvPr/>
        </p:nvSpPr>
        <p:spPr>
          <a:xfrm flipV="1">
            <a:off x="4168088" y="565878"/>
            <a:ext cx="1780876" cy="837270"/>
          </a:xfrm>
          <a:prstGeom prst="line">
            <a:avLst/>
          </a:prstGeom>
          <a:ln w="25400" cap="rnd">
            <a:solidFill>
              <a:srgbClr val="0000F1"/>
            </a:solidFill>
            <a:custDash>
              <a:ds d="100000" sp="200000"/>
            </a:custDash>
          </a:ln>
        </p:spPr>
        <p:txBody>
          <a:bodyPr lIns="33866" tIns="33866" rIns="33866" bIns="33866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Liigume ühiselt uuele tasemele"/>
          <p:cNvSpPr txBox="1">
            <a:spLocks noGrp="1"/>
          </p:cNvSpPr>
          <p:nvPr>
            <p:ph type="title"/>
          </p:nvPr>
        </p:nvSpPr>
        <p:spPr>
          <a:xfrm>
            <a:off x="804331" y="3022600"/>
            <a:ext cx="9879102" cy="3098800"/>
          </a:xfrm>
          <a:prstGeom prst="rect">
            <a:avLst/>
          </a:prstGeom>
        </p:spPr>
        <p:txBody>
          <a:bodyPr/>
          <a:lstStyle/>
          <a:p>
            <a:r>
              <a:t>Liigume ühiselt uuele tasemele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Innovatsiooni ökosüsteemi raamistik ehk innovatsioonitrepp  on loodud PPP projektina.…"/>
          <p:cNvSpPr txBox="1">
            <a:spLocks noGrp="1"/>
          </p:cNvSpPr>
          <p:nvPr>
            <p:ph type="body" sz="quarter" idx="1"/>
          </p:nvPr>
        </p:nvSpPr>
        <p:spPr>
          <a:xfrm>
            <a:off x="825052" y="2218397"/>
            <a:ext cx="7575529" cy="38411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 err="1"/>
              <a:t>Innovatsiooni</a:t>
            </a:r>
            <a:r>
              <a:rPr dirty="0"/>
              <a:t> </a:t>
            </a:r>
            <a:r>
              <a:rPr dirty="0" err="1"/>
              <a:t>ökosüsteemi</a:t>
            </a:r>
            <a:r>
              <a:rPr dirty="0"/>
              <a:t> </a:t>
            </a:r>
            <a:r>
              <a:rPr dirty="0" err="1"/>
              <a:t>raamistik</a:t>
            </a:r>
            <a:br>
              <a:rPr dirty="0"/>
            </a:br>
            <a:r>
              <a:rPr dirty="0" err="1"/>
              <a:t>ehk</a:t>
            </a:r>
            <a:r>
              <a:rPr dirty="0"/>
              <a:t> </a:t>
            </a:r>
            <a:r>
              <a:rPr dirty="0" err="1"/>
              <a:t>innovatsioonitrepp</a:t>
            </a:r>
            <a:r>
              <a:rPr dirty="0"/>
              <a:t> on </a:t>
            </a:r>
            <a:r>
              <a:rPr dirty="0" err="1"/>
              <a:t>loodud</a:t>
            </a:r>
            <a:r>
              <a:rPr dirty="0"/>
              <a:t> </a:t>
            </a:r>
            <a:r>
              <a:rPr lang="et-EE" dirty="0"/>
              <a:t>era- ja avaliku sektori koostöös </a:t>
            </a:r>
            <a:r>
              <a:rPr dirty="0"/>
              <a:t>PPP </a:t>
            </a:r>
            <a:r>
              <a:rPr dirty="0" err="1"/>
              <a:t>projektina</a:t>
            </a:r>
            <a:r>
              <a:rPr dirty="0"/>
              <a:t>.</a:t>
            </a:r>
          </a:p>
          <a:p>
            <a:br>
              <a:rPr dirty="0"/>
            </a:br>
            <a:r>
              <a:rPr dirty="0" err="1"/>
              <a:t>Loojad</a:t>
            </a:r>
            <a:r>
              <a:rPr dirty="0"/>
              <a:t> </a:t>
            </a:r>
            <a:r>
              <a:rPr dirty="0" err="1"/>
              <a:t>annavad</a:t>
            </a:r>
            <a:r>
              <a:rPr dirty="0"/>
              <a:t> </a:t>
            </a:r>
            <a:r>
              <a:rPr dirty="0" err="1"/>
              <a:t>soovijatele</a:t>
            </a:r>
            <a:r>
              <a:rPr dirty="0"/>
              <a:t> </a:t>
            </a:r>
            <a:r>
              <a:rPr dirty="0" err="1"/>
              <a:t>materjalide</a:t>
            </a:r>
            <a:r>
              <a:rPr dirty="0"/>
              <a:t> </a:t>
            </a:r>
            <a:r>
              <a:rPr dirty="0" err="1"/>
              <a:t>kasutamisõiguse</a:t>
            </a:r>
            <a:r>
              <a:rPr dirty="0"/>
              <a:t> </a:t>
            </a:r>
            <a:r>
              <a:rPr dirty="0" err="1"/>
              <a:t>järgneval</a:t>
            </a:r>
            <a:r>
              <a:rPr dirty="0"/>
              <a:t> </a:t>
            </a:r>
            <a:r>
              <a:rPr dirty="0" err="1"/>
              <a:t>slaidil</a:t>
            </a:r>
            <a:r>
              <a:rPr dirty="0"/>
              <a:t> ja </a:t>
            </a:r>
            <a:r>
              <a:rPr dirty="0" err="1">
                <a:solidFill>
                  <a:srgbClr val="0000F0"/>
                </a:solidFill>
              </a:rPr>
              <a:t>innotrepp.ee</a:t>
            </a:r>
            <a:r>
              <a:rPr dirty="0"/>
              <a:t> </a:t>
            </a:r>
            <a:r>
              <a:rPr dirty="0" err="1"/>
              <a:t>toodud</a:t>
            </a:r>
            <a:r>
              <a:rPr dirty="0"/>
              <a:t> </a:t>
            </a:r>
            <a:r>
              <a:rPr dirty="0" err="1"/>
              <a:t>tingimustel</a:t>
            </a:r>
            <a:endParaRPr dirty="0"/>
          </a:p>
        </p:txBody>
      </p:sp>
      <p:sp>
        <p:nvSpPr>
          <p:cNvPr id="265" name="Ökosüsteemi meeskonnatöö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Ökosüsteemi meeskonnatöö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0992553" y="1944752"/>
            <a:ext cx="4796953" cy="5254496"/>
            <a:chOff x="0" y="0"/>
            <a:chExt cx="4796952" cy="5254495"/>
          </a:xfrm>
        </p:grpSpPr>
        <p:pic>
          <p:nvPicPr>
            <p:cNvPr id="266" name="Google Shape;435;p36" descr="Google Shape;435;p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2" y="1115614"/>
              <a:ext cx="2394507" cy="59671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7" name="Google Shape;436;p36" descr="Google Shape;436;p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7606" y="2696834"/>
              <a:ext cx="2859347" cy="131296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68" name="Google Shape;437;p36" descr="Google Shape;437;p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088" y="2945473"/>
              <a:ext cx="2274301" cy="934555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9" name="Google Shape;438;p36"/>
            <p:cNvSpPr txBox="1"/>
            <p:nvPr/>
          </p:nvSpPr>
          <p:spPr>
            <a:xfrm>
              <a:off x="901203" y="2258545"/>
              <a:ext cx="3507687" cy="37682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noAutofit/>
            </a:bodyPr>
            <a:lstStyle>
              <a:lvl1pPr defTabSz="914400">
                <a:defRPr sz="16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t>INNOVATSIOONILIIDRITE KLUBI</a:t>
              </a:r>
            </a:p>
          </p:txBody>
        </p:sp>
        <p:sp>
          <p:nvSpPr>
            <p:cNvPr id="270" name="Google Shape;439;p36"/>
            <p:cNvSpPr txBox="1"/>
            <p:nvPr/>
          </p:nvSpPr>
          <p:spPr>
            <a:xfrm>
              <a:off x="901750" y="1535209"/>
              <a:ext cx="3648196" cy="3768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noAutofit/>
            </a:bodyPr>
            <a:lstStyle>
              <a:lvl1pPr defTabSz="914400">
                <a:defRPr sz="16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r>
                <a:t>INNOVATSIOONI KÄIVITUSKODA</a:t>
              </a:r>
            </a:p>
          </p:txBody>
        </p:sp>
        <p:sp>
          <p:nvSpPr>
            <p:cNvPr id="271" name="Google Shape;440;p36"/>
            <p:cNvSpPr txBox="1"/>
            <p:nvPr/>
          </p:nvSpPr>
          <p:spPr>
            <a:xfrm>
              <a:off x="1050032" y="106338"/>
              <a:ext cx="3358859" cy="62810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noAutofit/>
            </a:bodyPr>
            <a:lstStyle/>
            <a:p>
              <a:pPr defTabSz="914400">
                <a:defRPr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Valitsuse Teadus-arendus- </a:t>
              </a:r>
              <a:endParaRPr sz="1400">
                <a:latin typeface="Arial"/>
                <a:ea typeface="Arial"/>
                <a:cs typeface="Arial"/>
                <a:sym typeface="Arial"/>
              </a:endParaRPr>
            </a:p>
            <a:p>
              <a:pPr defTabSz="914400">
                <a:defRPr sz="16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ja Innovatsioonipoliitika Nõukogu</a:t>
              </a:r>
            </a:p>
          </p:txBody>
        </p:sp>
        <p:pic>
          <p:nvPicPr>
            <p:cNvPr id="272" name="Google Shape;441;p36" descr="Google Shape;441;p36"/>
            <p:cNvPicPr>
              <a:picLocks noChangeAspect="1"/>
            </p:cNvPicPr>
            <p:nvPr/>
          </p:nvPicPr>
          <p:blipFill>
            <a:blip r:embed="rId5"/>
            <a:srcRect r="55709"/>
            <a:stretch>
              <a:fillRect/>
            </a:stretch>
          </p:blipFill>
          <p:spPr>
            <a:xfrm>
              <a:off x="0" y="0"/>
              <a:ext cx="998243" cy="87501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73" name="Google Shape;443;p36" descr="Google Shape;443;p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2624" y="4104403"/>
              <a:ext cx="1088482" cy="10884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74" name="Google Shape;444;p36" descr="Google Shape;444;p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776" y="4165790"/>
              <a:ext cx="1377472" cy="108870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75" name="Google Shape;445;p36" descr="Google Shape;445;p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2759" y="2194087"/>
              <a:ext cx="452725" cy="47757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ACCAD-AFAE-1E6C-449C-8A965517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Inspiratsioon: Innovatsioonijuhtimise ISO standard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EAB4B-7DEE-A531-CB4A-9D5E8B1D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44" y="2349305"/>
            <a:ext cx="11978512" cy="537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4165E-FE74-B57D-75FA-1F881757F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760"/>
          <a:stretch/>
        </p:blipFill>
        <p:spPr>
          <a:xfrm>
            <a:off x="12166150" y="8021766"/>
            <a:ext cx="1951106" cy="6830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803CE5-63AA-CB9B-44A4-FEFB281F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480" y="8088065"/>
            <a:ext cx="669670" cy="61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927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nnovatsioonitrepp on ettevõtte innovatsioonivõimekuse arendamise mudel…"/>
          <p:cNvSpPr txBox="1">
            <a:spLocks noGrp="1"/>
          </p:cNvSpPr>
          <p:nvPr>
            <p:ph type="body" sz="half" idx="1"/>
          </p:nvPr>
        </p:nvSpPr>
        <p:spPr>
          <a:xfrm>
            <a:off x="825052" y="2218397"/>
            <a:ext cx="9695143" cy="5504008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+mj-lt"/>
                <a:ea typeface="+mj-ea"/>
                <a:cs typeface="+mj-cs"/>
                <a:sym typeface="Aino Bold"/>
              </a:rPr>
              <a:t>Innovatsioonitrepp</a:t>
            </a:r>
            <a:r>
              <a:t> on ettevõtte innovatsioonivõimekuse arendamise mudel</a:t>
            </a:r>
          </a:p>
          <a:p>
            <a:endParaRPr/>
          </a:p>
          <a:p>
            <a:r>
              <a:rPr>
                <a:latin typeface="+mj-lt"/>
                <a:ea typeface="+mj-ea"/>
                <a:cs typeface="+mj-cs"/>
                <a:sym typeface="Aino Bold"/>
              </a:rPr>
              <a:t>Innotrepi veebikeskkond</a:t>
            </a:r>
            <a:r>
              <a:t> on visioonis koostöö-ökosüsteem ettevõtete uuendusvõimekuse kasvatamiseks ning ühise innovatsioonikultuuri arendamiseks</a:t>
            </a:r>
          </a:p>
        </p:txBody>
      </p:sp>
      <p:sp>
        <p:nvSpPr>
          <p:cNvPr id="227" name="Mis on innotrepp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Mis on innotrepp?</a:t>
            </a:r>
          </a:p>
        </p:txBody>
      </p:sp>
      <p:pic>
        <p:nvPicPr>
          <p:cNvPr id="228" name="inno_spetsiifiline@2x.png" descr="inno_spetsiifiline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61" y="-363034"/>
            <a:ext cx="11008771" cy="91440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Kuidas innotrepil liikuda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Kuidas innotrepil liikuda?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Innovatsioonivõimekuse  5 arengutaset"/>
          <p:cNvSpPr txBox="1">
            <a:spLocks noGrp="1"/>
          </p:cNvSpPr>
          <p:nvPr>
            <p:ph type="title"/>
          </p:nvPr>
        </p:nvSpPr>
        <p:spPr>
          <a:xfrm>
            <a:off x="825052" y="1135128"/>
            <a:ext cx="5702710" cy="5724421"/>
          </a:xfrm>
          <a:prstGeom prst="rect">
            <a:avLst/>
          </a:prstGeom>
        </p:spPr>
        <p:txBody>
          <a:bodyPr/>
          <a:lstStyle/>
          <a:p>
            <a:r>
              <a:t>Innovatsioonivõimekuse </a:t>
            </a:r>
            <a:br/>
            <a:r>
              <a:t>5 arengutaset</a:t>
            </a:r>
          </a:p>
        </p:txBody>
      </p:sp>
      <p:pic>
        <p:nvPicPr>
          <p:cNvPr id="231" name="innotrepi tasemed.png" descr="innotrepi tasemed.png"/>
          <p:cNvPicPr>
            <a:picLocks noChangeAspect="1"/>
          </p:cNvPicPr>
          <p:nvPr/>
        </p:nvPicPr>
        <p:blipFill>
          <a:blip r:embed="rId2"/>
          <a:srcRect l="4955" r="2598"/>
          <a:stretch>
            <a:fillRect/>
          </a:stretch>
        </p:blipFill>
        <p:spPr>
          <a:xfrm>
            <a:off x="3165125" y="15742"/>
            <a:ext cx="12457839" cy="758014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Innovatsiooni-võimekuse 6 tegurite kihti"/>
          <p:cNvSpPr txBox="1">
            <a:spLocks noGrp="1"/>
          </p:cNvSpPr>
          <p:nvPr>
            <p:ph type="title"/>
          </p:nvPr>
        </p:nvSpPr>
        <p:spPr>
          <a:xfrm>
            <a:off x="825052" y="1135128"/>
            <a:ext cx="4199054" cy="18751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Innovatsiooni-võimekuse</a:t>
            </a:r>
            <a:br/>
            <a:r>
              <a:t>6 tegurite kihti</a:t>
            </a:r>
          </a:p>
        </p:txBody>
      </p:sp>
      <p:pic>
        <p:nvPicPr>
          <p:cNvPr id="3" name="Picture 2" descr="A colorful bars with text&#10;&#10;Description automatically generated with medium confidence">
            <a:extLst>
              <a:ext uri="{FF2B5EF4-FFF2-40B4-BE49-F238E27FC236}">
                <a16:creationId xmlns:a16="http://schemas.microsoft.com/office/drawing/2014/main" id="{E92ABCDB-563A-3D90-92DF-6CD8DAAC3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49" y="-6884"/>
            <a:ext cx="8687741" cy="71419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00005A"/>
      </a:dk1>
      <a:lt1>
        <a:srgbClr val="5A5A5A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Aino Bold"/>
        <a:ea typeface="Aino Bold"/>
        <a:cs typeface="Aino Bold"/>
      </a:majorFont>
      <a:minorFont>
        <a:latin typeface="Aino Regular"/>
        <a:ea typeface="Aino Regular"/>
        <a:cs typeface="Aino Regular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l" defTabSz="16255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5A"/>
            </a:solidFill>
            <a:effectLst/>
            <a:uFillTx/>
            <a:latin typeface="+mn-lt"/>
            <a:ea typeface="+mn-ea"/>
            <a:cs typeface="+mn-cs"/>
            <a:sym typeface="Ain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Aino Bold"/>
        <a:ea typeface="Aino Bold"/>
        <a:cs typeface="Aino Bold"/>
      </a:majorFont>
      <a:minorFont>
        <a:latin typeface="Aino Regular"/>
        <a:ea typeface="Aino Regular"/>
        <a:cs typeface="Aino Regular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l" defTabSz="162555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5A"/>
            </a:solidFill>
            <a:effectLst/>
            <a:uFillTx/>
            <a:latin typeface="+mn-lt"/>
            <a:ea typeface="+mn-ea"/>
            <a:cs typeface="+mn-cs"/>
            <a:sym typeface="Ain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270</Words>
  <Application>Microsoft Macintosh PowerPoint</Application>
  <PresentationFormat>Custom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Aino Headline</vt:lpstr>
      <vt:lpstr>Aino Regular</vt:lpstr>
      <vt:lpstr>Arial</vt:lpstr>
      <vt:lpstr>Helvetica Neue</vt:lpstr>
      <vt:lpstr>Helvetica Neue Medium</vt:lpstr>
      <vt:lpstr>33_DynamicLight</vt:lpstr>
      <vt:lpstr>Teekond uuendusmahukaks ettevõtteks</vt:lpstr>
      <vt:lpstr>Meil on riigis innovatsiooni toetavaid oskusi ja teadmisi, kuid need on ebaühtlaselt jaotunud ning raske on leida enda ettevõttele sobilikku sisendit.</vt:lpstr>
      <vt:lpstr>Liigume ühiselt uuele tasemele</vt:lpstr>
      <vt:lpstr>Ökosüsteemi meeskonnatöö</vt:lpstr>
      <vt:lpstr>Inspiratsioon: Innovatsioonijuhtimise ISO standard</vt:lpstr>
      <vt:lpstr>Mis on innotrepp?</vt:lpstr>
      <vt:lpstr>Kuidas innotrepil liikuda?</vt:lpstr>
      <vt:lpstr>Innovatsioonivõimekuse  5 arengutaset</vt:lpstr>
      <vt:lpstr>Innovatsiooni-võimekuse 6 tegurite kihti</vt:lpstr>
      <vt:lpstr>…moodustavad innotrepi kompetentsimaatriksi…</vt:lpstr>
      <vt:lpstr>… kus iga tase ja tegur on kirjeldatud läbi arenguseisundite…</vt:lpstr>
      <vt:lpstr>PowerPoint Presentation</vt:lpstr>
      <vt:lpstr>Innovatsioonivõimekuse audit</vt:lpstr>
      <vt:lpstr>Arengusuundade ja teenuste valik</vt:lpstr>
      <vt:lpstr>Arengu-valdkonnad ja soovitused</vt:lpstr>
      <vt:lpstr>Kolm sammu ettevõtte jõustamiseks innotrepi abil</vt:lpstr>
      <vt:lpstr>Kontaktid ja võrgustik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Teekond uuendusmahukaks ettevõtteks</dc:title>
  <cp:lastModifiedBy>Kati Rostfeldt</cp:lastModifiedBy>
  <cp:revision>2</cp:revision>
  <dcterms:modified xsi:type="dcterms:W3CDTF">2024-03-07T10:53:57Z</dcterms:modified>
</cp:coreProperties>
</file>